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8.jpg" ContentType="image/gif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12"/>
  </p:notesMasterIdLst>
  <p:handoutMasterIdLst>
    <p:handoutMasterId r:id="rId13"/>
  </p:handoutMasterIdLst>
  <p:sldIdLst>
    <p:sldId id="264" r:id="rId3"/>
    <p:sldId id="281" r:id="rId4"/>
    <p:sldId id="284" r:id="rId5"/>
    <p:sldId id="282" r:id="rId6"/>
    <p:sldId id="285" r:id="rId7"/>
    <p:sldId id="283" r:id="rId8"/>
    <p:sldId id="286" r:id="rId9"/>
    <p:sldId id="288" r:id="rId10"/>
    <p:sldId id="289" r:id="rId11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6" d="100"/>
          <a:sy n="66" d="100"/>
        </p:scale>
        <p:origin x="-2274" y="-1062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307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ru-RU">
                <a:solidFill>
                  <a:schemeClr val="tx2"/>
                </a:solidFill>
              </a:rPr>
              <a:t>03.03.2018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ru-RU"/>
              <a:pPr/>
              <a:t>03.03.2018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ru-RU" noProof="0" smtClean="0"/>
              <a:t>03.03.2018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Заголовок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ru-RU" noProof="0" smtClean="0"/>
              <a:t>03.03.2018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ru-RU" noProof="0" smtClean="0"/>
              <a:t>03.03.2018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t>03.03.2018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t>03.03.2018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t>03.03.2018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t>03.03.2018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ru-RU" noProof="0" smtClean="0"/>
              <a:t>03.03.2018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ru-RU" noProof="0" smtClean="0"/>
              <a:t>03.03.2018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ru-RU" noProof="0" smtClean="0"/>
              <a:pPr/>
              <a:t>03.03.2018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defTabSz="1216152">
              <a:spcBef>
                <a:spcPts val="0"/>
              </a:spcBef>
            </a:pP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Классификация деловых культур по Р. Д. Льюису</a:t>
            </a:r>
            <a:r>
              <a:rPr lang="ru-RU" b="1" dirty="0"/>
              <a:t/>
            </a:r>
            <a:br>
              <a:rPr lang="ru-RU" b="1" dirty="0"/>
            </a:br>
            <a:endParaRPr lang="ru-RU" sz="5400" b="0" i="0" baseline="0" dirty="0">
              <a:solidFill>
                <a:srgbClr val="374C81"/>
              </a:solidFill>
              <a:latin typeface="Century Gothic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5767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Моноактивные</a:t>
            </a: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культуры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планирование жизни;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споре опирается на логику;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организованная в определенной последовательности деятельность;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занимаются одним делом в определенный момент.</a:t>
            </a:r>
          </a:p>
          <a:p>
            <a:pPr marL="0" indent="0">
              <a:buNone/>
            </a:pPr>
            <a:endParaRPr lang="ru-RU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497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0"/>
            <a:ext cx="10157354" cy="1412776"/>
          </a:xfrm>
        </p:spPr>
        <p:txBody>
          <a:bodyPr anchor="ctr">
            <a:normAutofit fontScale="90000"/>
          </a:bodyPr>
          <a:lstStyle/>
          <a:p>
            <a:r>
              <a:rPr lang="ru-RU" sz="4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Представители</a:t>
            </a:r>
            <a:r>
              <a:rPr lang="ru-RU" sz="4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американцы, англичане, немцы, швейцарцы, шведы, датчане и др. </a:t>
            </a:r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12" y="1700809"/>
            <a:ext cx="3067050" cy="1963486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172" y="1720078"/>
            <a:ext cx="3672407" cy="19442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2" y="1708629"/>
            <a:ext cx="3600400" cy="19556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8" y="4140312"/>
            <a:ext cx="3960440" cy="223224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444" y="4140311"/>
            <a:ext cx="4176465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4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7309" y="188640"/>
            <a:ext cx="10157354" cy="59835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Полиактивные</a:t>
            </a: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культуры</a:t>
            </a:r>
          </a:p>
          <a:p>
            <a:pPr>
              <a:buFont typeface="Wingdings" pitchFamily="2" charset="2"/>
              <a:buChar char="q"/>
            </a:pP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делают множество дел одновременно;</a:t>
            </a:r>
          </a:p>
          <a:p>
            <a:pPr>
              <a:buFont typeface="Wingdings" pitchFamily="2" charset="2"/>
              <a:buChar char="q"/>
            </a:pPr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споре эмоциональны;</a:t>
            </a:r>
          </a:p>
          <a:p>
            <a:pPr>
              <a:buFont typeface="Wingdings" pitchFamily="2" charset="2"/>
              <a:buChar char="q"/>
            </a:pPr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планируют очередность дел по степени привлекательности, значимости;</a:t>
            </a:r>
          </a:p>
          <a:p>
            <a:pPr>
              <a:buFont typeface="Wingdings" pitchFamily="2" charset="2"/>
              <a:buChar char="q"/>
            </a:pPr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 пунктуальны. </a:t>
            </a:r>
          </a:p>
        </p:txBody>
      </p:sp>
    </p:spTree>
    <p:extLst>
      <p:ext uri="{BB962C8B-B14F-4D97-AF65-F5344CB8AC3E}">
        <p14:creationId xmlns:p14="http://schemas.microsoft.com/office/powerpoint/2010/main" val="346972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Представители: итальянцы, латиноамериканцы, арабы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80" y="4005064"/>
            <a:ext cx="3096344" cy="187870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204" y="4005064"/>
            <a:ext cx="3456384" cy="18787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652" y="4005064"/>
            <a:ext cx="3124572" cy="18501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940" y="1700807"/>
            <a:ext cx="3528392" cy="17281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84" y="1700806"/>
            <a:ext cx="3528392" cy="172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82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7309" y="188640"/>
            <a:ext cx="10157354" cy="59835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Реактивные культуры</a:t>
            </a:r>
          </a:p>
          <a:p>
            <a:pPr>
              <a:buFont typeface="Wingdings" pitchFamily="2" charset="2"/>
              <a:buChar char="v"/>
            </a:pP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придают наибольшее значение вежливости и уважению;</a:t>
            </a:r>
          </a:p>
          <a:p>
            <a:pPr>
              <a:buFont typeface="Wingdings" pitchFamily="2" charset="2"/>
              <a:buChar char="v"/>
            </a:pPr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лучшие в мире слушатели;</a:t>
            </a:r>
          </a:p>
          <a:p>
            <a:pPr>
              <a:buFont typeface="Wingdings" pitchFamily="2" charset="2"/>
              <a:buChar char="v"/>
            </a:pPr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организуют свою деятельность в зависимости от обстоятельств;</a:t>
            </a:r>
          </a:p>
          <a:p>
            <a:pPr>
              <a:buFont typeface="Wingdings" pitchFamily="2" charset="2"/>
              <a:buChar char="v"/>
            </a:pPr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часто выражают свои мысли недомолвками.</a:t>
            </a:r>
          </a:p>
        </p:txBody>
      </p:sp>
    </p:spTree>
    <p:extLst>
      <p:ext uri="{BB962C8B-B14F-4D97-AF65-F5344CB8AC3E}">
        <p14:creationId xmlns:p14="http://schemas.microsoft.com/office/powerpoint/2010/main" val="172307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Представители: жители Японии, Китая, Кореи, Турции, Финляндии и др.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8" y="3965245"/>
            <a:ext cx="4320480" cy="266685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508" y="4021990"/>
            <a:ext cx="4532565" cy="25425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28" y="1628800"/>
            <a:ext cx="3245346" cy="21842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244" y="1687481"/>
            <a:ext cx="3448050" cy="20669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684" y="1687481"/>
            <a:ext cx="3361556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16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2536268"/>
              </p:ext>
            </p:extLst>
          </p:nvPr>
        </p:nvGraphicFramePr>
        <p:xfrm>
          <a:off x="477787" y="332660"/>
          <a:ext cx="11233248" cy="576063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744416"/>
                <a:gridCol w="3744416"/>
                <a:gridCol w="3744416"/>
              </a:tblGrid>
              <a:tr h="634909">
                <a:tc>
                  <a:txBody>
                    <a:bodyPr/>
                    <a:lstStyle/>
                    <a:p>
                      <a:pPr indent="-17780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2000" b="1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-17780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spc="-50" dirty="0" err="1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Моноактивные</a:t>
                      </a:r>
                      <a:endParaRPr lang="ru-RU" sz="20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-17780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2000" b="1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-17780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spc="-50" dirty="0" err="1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Полиактивные</a:t>
                      </a:r>
                      <a:endParaRPr lang="ru-RU" sz="20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-17780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2000" b="1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-17780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Реактивные </a:t>
                      </a:r>
                      <a:endParaRPr lang="ru-RU" sz="20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</a:tr>
              <a:tr h="681363">
                <a:tc>
                  <a:txBody>
                    <a:bodyPr/>
                    <a:lstStyle/>
                    <a:p>
                      <a:pPr marL="11430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1430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Строго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придерживается плана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Меняет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планы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Вносит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легкие коррективы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</a:tr>
              <a:tr h="634909">
                <a:tc>
                  <a:txBody>
                    <a:bodyPr/>
                    <a:lstStyle/>
                    <a:p>
                      <a:pPr marL="11430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1430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Бесстрастен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Эмоционален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Ненавязчиво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заботлив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</a:tr>
              <a:tr h="634909">
                <a:tc>
                  <a:txBody>
                    <a:bodyPr/>
                    <a:lstStyle/>
                    <a:p>
                      <a:pPr marL="11430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1430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Любит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твердо установ­ленную повестку дня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Связывает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 со всем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Внимателен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 происходящему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</a:tr>
              <a:tr h="634909">
                <a:tc>
                  <a:txBody>
                    <a:bodyPr/>
                    <a:lstStyle/>
                    <a:p>
                      <a:pPr marL="11430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1430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Говорит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коротко по телефону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Разговаривает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часами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Умело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обобщает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</a:tr>
              <a:tr h="634909">
                <a:tc>
                  <a:txBody>
                    <a:bodyPr/>
                    <a:lstStyle/>
                    <a:p>
                      <a:pPr marL="11430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1430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любит терять лицо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Всегда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готов извиниться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может потерять лицо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</a:tr>
              <a:tr h="634909">
                <a:tc>
                  <a:txBody>
                    <a:bodyPr/>
                    <a:lstStyle/>
                    <a:p>
                      <a:pPr marL="11430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1430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споре опирается на логику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споре эмоционален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Избегает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конфронтации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</a:tr>
              <a:tr h="634909">
                <a:tc>
                  <a:txBody>
                    <a:bodyPr/>
                    <a:lstStyle/>
                    <a:p>
                      <a:pPr marL="11430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1430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Сдержанная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жестикуляция и мимика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Несдерживаемая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жестикуляция и мимика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Едва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уловимая жестикуляция и мимика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</a:tr>
              <a:tr h="634909">
                <a:tc>
                  <a:txBody>
                    <a:bodyPr/>
                    <a:lstStyle/>
                    <a:p>
                      <a:pPr marL="11430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1430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Редко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перебивает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Часто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перебивает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600" i="0" spc="-50" dirty="0" smtClean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07950" marR="107950" indent="-17780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i="0" spc="-5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 </a:t>
                      </a:r>
                      <a:r>
                        <a:rPr lang="ru-RU" sz="1600" i="0" spc="-50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перебивает</a:t>
                      </a:r>
                      <a:endParaRPr lang="ru-RU" sz="1600" i="1" spc="-50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0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9751" y="188640"/>
            <a:ext cx="8679077" cy="4392488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ru-RU" sz="4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r>
              <a:rPr lang="ru-RU" sz="5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0" indent="0" algn="ctr">
              <a:buNone/>
            </a:pPr>
            <a:endParaRPr lang="ru-RU" sz="5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5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9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900" dirty="0" smtClean="0"/>
          </a:p>
          <a:p>
            <a:pPr marL="0" indent="0" algn="ctr">
              <a:buNone/>
            </a:pPr>
            <a:endParaRPr lang="ru-RU" sz="900" dirty="0"/>
          </a:p>
          <a:p>
            <a:pPr marL="0" indent="0" algn="ctr">
              <a:buNone/>
            </a:pPr>
            <a:endParaRPr lang="ru-RU" sz="900" dirty="0" smtClean="0"/>
          </a:p>
          <a:p>
            <a:pPr marL="0" indent="0" algn="ctr">
              <a:buNone/>
            </a:pPr>
            <a:endParaRPr lang="ru-RU" sz="900" dirty="0"/>
          </a:p>
          <a:p>
            <a:pPr marL="0" indent="0" algn="ctr">
              <a:buNone/>
            </a:pPr>
            <a:endParaRPr lang="ru-RU" sz="900" dirty="0" smtClean="0"/>
          </a:p>
          <a:p>
            <a:pPr marL="0" indent="0" algn="ctr">
              <a:buNone/>
            </a:pPr>
            <a:r>
              <a:rPr lang="ru-RU" sz="900" dirty="0" smtClean="0"/>
              <a:t>П</a:t>
            </a:r>
            <a:r>
              <a:rPr lang="en-US" sz="900" dirty="0" err="1"/>
              <a:t>резентации</a:t>
            </a:r>
            <a:r>
              <a:rPr lang="en-US" sz="900" dirty="0"/>
              <a:t> </a:t>
            </a:r>
            <a:r>
              <a:rPr lang="en-US" sz="900" dirty="0" err="1"/>
              <a:t>сделаны</a:t>
            </a:r>
            <a:r>
              <a:rPr lang="en-US" sz="900" dirty="0"/>
              <a:t> </a:t>
            </a:r>
            <a:r>
              <a:rPr lang="en-US" sz="900" dirty="0" err="1"/>
              <a:t>по</a:t>
            </a:r>
            <a:r>
              <a:rPr lang="en-US" sz="900" dirty="0"/>
              <a:t> </a:t>
            </a:r>
            <a:r>
              <a:rPr lang="en-US" sz="900" dirty="0" err="1"/>
              <a:t>материалам</a:t>
            </a:r>
            <a:r>
              <a:rPr lang="en-US" sz="900" dirty="0"/>
              <a:t> </a:t>
            </a:r>
            <a:r>
              <a:rPr lang="en-US" sz="900" dirty="0" err="1"/>
              <a:t>интернета</a:t>
            </a:r>
            <a:endParaRPr lang="ru-RU" sz="900" dirty="0"/>
          </a:p>
          <a:p>
            <a:pPr marL="0" indent="0" algn="ctr">
              <a:buNone/>
            </a:pPr>
            <a:endParaRPr lang="ru-RU" sz="5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1340768"/>
            <a:ext cx="9217024" cy="290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63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opka-knig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5F3C251-2A44-472B-8189-0695C2D742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Stopka-knig</Template>
  <TotalTime>0</TotalTime>
  <Words>205</Words>
  <Application>Microsoft Office PowerPoint</Application>
  <PresentationFormat>Произвольный</PresentationFormat>
  <Paragraphs>84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Stopka-knig</vt:lpstr>
      <vt:lpstr>Классификация деловых культур по Р. Д. Льюису </vt:lpstr>
      <vt:lpstr>Презентация PowerPoint</vt:lpstr>
      <vt:lpstr>Представители: американцы, англичане, немцы, швейцарцы, шведы, датчане и др.  </vt:lpstr>
      <vt:lpstr>Презентация PowerPoint</vt:lpstr>
      <vt:lpstr>Представители: итальянцы, латиноамериканцы, арабы.</vt:lpstr>
      <vt:lpstr>Презентация PowerPoint</vt:lpstr>
      <vt:lpstr> Представители: жители Японии, Китая, Кореи, Турции, Финляндии и др. </vt:lpstr>
      <vt:lpstr>Презентация PowerPoint</vt:lpstr>
      <vt:lpstr>Презентация PowerPoint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2016-02-28T13:14:28Z</dcterms:created>
  <dcterms:modified xsi:type="dcterms:W3CDTF">2018-03-03T07:26:07Z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